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61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505" r:id="rId42"/>
    <p:sldId id="506" r:id="rId43"/>
    <p:sldId id="509" r:id="rId44"/>
    <p:sldId id="489" r:id="rId45"/>
    <p:sldId id="490" r:id="rId46"/>
    <p:sldId id="493" r:id="rId47"/>
    <p:sldId id="511" r:id="rId48"/>
    <p:sldId id="512" r:id="rId49"/>
    <p:sldId id="513" r:id="rId50"/>
    <p:sldId id="495" r:id="rId51"/>
    <p:sldId id="496" r:id="rId52"/>
    <p:sldId id="497" r:id="rId53"/>
    <p:sldId id="499" r:id="rId54"/>
    <p:sldId id="500" r:id="rId55"/>
    <p:sldId id="514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Transactions" id="{A1949474-4747-4B49-92DB-B9C91D9DA736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iggers" id="{F00667B4-EB87-4C3A-9472-11484BC77BE2}">
          <p14:sldIdLst>
            <p14:sldId id="489"/>
            <p14:sldId id="490"/>
            <p14:sldId id="493"/>
            <p14:sldId id="511"/>
            <p14:sldId id="512"/>
            <p14:sldId id="513"/>
            <p14:sldId id="495"/>
            <p14:sldId id="496"/>
          </p14:sldIdLst>
        </p14:section>
        <p14:section name="Summary" id="{74E48815-88DC-41B3-A7D7-FC3F3F742483}">
          <p14:sldIdLst>
            <p14:sldId id="497"/>
            <p14:sldId id="499"/>
            <p14:sldId id="500"/>
            <p14:sldId id="51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xmlns="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78044" autoAdjust="0"/>
  </p:normalViewPr>
  <p:slideViewPr>
    <p:cSldViewPr>
      <p:cViewPr varScale="1">
        <p:scale>
          <a:sx n="54" d="100"/>
          <a:sy n="54" d="100"/>
        </p:scale>
        <p:origin x="-114" y="-141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09-Feb-17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09-Feb-17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32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9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09-Feb-17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17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87834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1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4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42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54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28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43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32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33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35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16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7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09-Feb-17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302#1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judge.softuni.bg/Contests/Practice/Index/302#1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1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infragistics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302#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399"/>
            <a:ext cx="7162799" cy="2058235"/>
          </a:xfrm>
        </p:spPr>
        <p:txBody>
          <a:bodyPr>
            <a:normAutofit fontScale="90000"/>
          </a:bodyPr>
          <a:lstStyle/>
          <a:p>
            <a:r>
              <a:rPr lang="en-US" dirty="0"/>
              <a:t>User-defined functions, Procedures, Triggers and Transactions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4" y="3841263"/>
            <a:ext cx="2133598" cy="2341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17" name="Picture 9" title="Software University Foundation">
            <a:hlinkClick r:id="rId9" tooltip="Software University Foundation"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715884"/>
            <a:ext cx="2175525" cy="80688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1370012" y="1828800"/>
            <a:ext cx="3290755" cy="629303"/>
          </a:xfrm>
          <a:prstGeom prst="wedgeRoundRectCallout">
            <a:avLst>
              <a:gd name="adj1" fmla="val 42510"/>
              <a:gd name="adj2" fmla="val 131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923212" y="1810481"/>
            <a:ext cx="3290755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027612" y="3942697"/>
            <a:ext cx="3290755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4799012" y="5334000"/>
            <a:ext cx="3290755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56657" y="1066800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99212" y="2113897"/>
            <a:ext cx="3290755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5238097"/>
            <a:ext cx="3290755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/>
              <a:t>What is a Transaction?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3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 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5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  <a:ex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r>
              <a:rPr lang="bg-BG" dirty="0"/>
              <a:t>.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temporary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  <a:r>
              <a:rPr lang="bg-BG" dirty="0"/>
              <a:t>.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At any time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r>
              <a:rPr lang="bg-BG" dirty="0">
                <a:latin typeface="+mj-lt"/>
                <a:cs typeface="Consolas" panose="020B0609020204030204" pitchFamily="49" charset="0"/>
              </a:rPr>
              <a:t>.</a:t>
            </a:r>
          </a:p>
          <a:p>
            <a:r>
              <a:rPr lang="en-US" dirty="0"/>
              <a:t>All of the operations are executed as a whole</a:t>
            </a:r>
            <a:r>
              <a:rPr lang="bg-BG" dirty="0"/>
              <a:t>.</a:t>
            </a:r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actions fail to complete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For example, 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Interference from another transaction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What will happen if several transfers run for the same account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7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37998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997" y="2049657"/>
            <a:ext cx="3074424" cy="3964248"/>
          </a:xfrm>
          <a:prstGeom prst="rect">
            <a:avLst/>
          </a:prstGeom>
        </p:spPr>
      </p:pic>
      <p:pic>
        <p:nvPicPr>
          <p:cNvPr id="12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2960130" y="4264264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4871298" y="1296106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762" y="3519211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24000"/>
            <a:ext cx="112014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TRANSACTION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@@ROWCOUNT &lt;&gt; 1</a:t>
            </a:r>
            <a:r>
              <a:rPr lang="bg-BG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Affected rows are different than one.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037012" y="990600"/>
            <a:ext cx="3290755" cy="476903"/>
          </a:xfrm>
          <a:prstGeom prst="wedgeRoundRectCallout">
            <a:avLst>
              <a:gd name="adj1" fmla="val -56212"/>
              <a:gd name="adj2" fmla="val 11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308594" y="3547705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50023" y="6006672"/>
            <a:ext cx="3290755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23281" y="1467503"/>
            <a:ext cx="3290755" cy="476903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19839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Transactions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to guarantee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Atomicity example: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Transfer funds between bank accounts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execute successfully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</a:t>
            </a:r>
          </a:p>
          <a:p>
            <a:pPr lvl="2">
              <a:spcBef>
                <a:spcPct val="30000"/>
              </a:spcBef>
            </a:pPr>
            <a:r>
              <a:rPr lang="en-US" dirty="0"/>
              <a:t>In case of failure the DB stays unchanged</a:t>
            </a:r>
            <a:endParaRPr lang="bg-BG" dirty="0"/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8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is in a legal state when the transaction begins and when it ends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in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cannot break the rules of</a:t>
            </a:r>
            <a:br>
              <a:rPr lang="en-US" dirty="0"/>
            </a:br>
            <a:r>
              <a:rPr lang="en-US" dirty="0"/>
              <a:t>the database, e.g. integrity constraints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alternate keys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do not 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transaction’s uncommitted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succeed.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1312" y="1591304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Benefits of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2130424" y="2819400"/>
            <a:ext cx="8154988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61012" y="3291986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941734" y="4595243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124074" y="2333473"/>
            <a:ext cx="79375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124074" y="4876800"/>
            <a:ext cx="79375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/>
              <a:t/>
            </a:r>
            <a:br>
              <a:rPr lang="en-US" sz="6000" b="1"/>
            </a:br>
            <a:r>
              <a:rPr lang="en-US" sz="11500" b="1"/>
              <a:t>#SQL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1674812" y="2169616"/>
            <a:ext cx="89154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092824" y="2598920"/>
            <a:ext cx="3290755" cy="449080"/>
          </a:xfrm>
          <a:prstGeom prst="wedgeRoundRectCallout">
            <a:avLst>
              <a:gd name="adj1" fmla="val -50869"/>
              <a:gd name="adj2" fmla="val 959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116711" y="3665720"/>
            <a:ext cx="2779036" cy="449080"/>
          </a:xfrm>
          <a:prstGeom prst="wedgeRoundRectCallout">
            <a:avLst>
              <a:gd name="adj1" fmla="val -68586"/>
              <a:gd name="adj2" fmla="val 64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7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7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1141413" y="220980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1413" y="5238690"/>
            <a:ext cx="99059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carefully the parameter types,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2208212" y="21085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2208212" y="5004137"/>
            <a:ext cx="77724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4" grpId="0" animBg="1"/>
      <p:bldP spid="4812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8512" y="1669147"/>
            <a:ext cx="10591800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usp_SelectEmployeesBySeniority(@minYearsAtWork int = 5)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@minYearsAtWork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89412" y="990600"/>
            <a:ext cx="3290755" cy="449080"/>
          </a:xfrm>
          <a:prstGeom prst="wedgeRoundRectCallout">
            <a:avLst>
              <a:gd name="adj1" fmla="val -47128"/>
              <a:gd name="adj2" fmla="val 1115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56484" y="4343400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04257" y="5758998"/>
            <a:ext cx="3290755" cy="4490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903412" y="1752600"/>
            <a:ext cx="8458200" cy="44028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70812" y="2199166"/>
            <a:ext cx="3290755" cy="44908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10145" y="4100573"/>
            <a:ext cx="3290755" cy="449080"/>
          </a:xfrm>
          <a:prstGeom prst="wedgeRoundRectCallout">
            <a:avLst>
              <a:gd name="adj1" fmla="val -39112"/>
              <a:gd name="adj2" fmla="val 80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80212" y="5930932"/>
            <a:ext cx="3290755" cy="449080"/>
          </a:xfrm>
          <a:prstGeom prst="wedgeRoundRectCallout">
            <a:avLst>
              <a:gd name="adj1" fmla="val -44990"/>
              <a:gd name="adj2" fmla="val -1429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3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3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3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3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3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changes.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xmlns="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xmlns="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712416"/>
            <a:ext cx="10058401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(SELECT COUNT(*)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 FROM [dbo].[EmployeesProjects] AS ep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       WHERE ep.EmployeeId = @EmployeeID)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44233" y="1127783"/>
            <a:ext cx="3290755" cy="449080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8225" y="2082110"/>
            <a:ext cx="2286000" cy="525280"/>
          </a:xfrm>
          <a:prstGeom prst="wedgeRoundRectCallout">
            <a:avLst>
              <a:gd name="adj1" fmla="val -85673"/>
              <a:gd name="adj2" fmla="val -24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747257" y="3023627"/>
            <a:ext cx="3290755" cy="839236"/>
          </a:xfrm>
          <a:prstGeom prst="wedgeRoundRectCallout">
            <a:avLst>
              <a:gd name="adj1" fmla="val -82396"/>
              <a:gd name="adj2" fmla="val 375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 Declaration and Initialization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https://judge.softuni.bg/Contests/Practice/Index/302#10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836612" y="1439073"/>
            <a:ext cx="10591801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 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ROLLBACK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3" y="2005109"/>
            <a:ext cx="3290755" cy="533400"/>
          </a:xfrm>
          <a:prstGeom prst="wedgeRoundRectCallout">
            <a:avLst>
              <a:gd name="adj1" fmla="val -65079"/>
              <a:gd name="adj2" fmla="val 361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Insert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408436" y="4563273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56057" y="5570720"/>
            <a:ext cx="3290755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14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6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/>
              <a:t>usp_WithdrawMoney </a:t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is existing and if not throw an exception.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https://judge.softuni.bg/Contests/Practice/Index/302#14</a:t>
            </a:r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975" y="3970307"/>
            <a:ext cx="5257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496799"/>
            <a:ext cx="9539762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@account INT,   </a:t>
            </a:r>
            <a:br>
              <a:rPr lang="en-US" sz="2600" b="1" noProof="1">
                <a:latin typeface="Consolas" panose="020B0609020204030204" pitchFamily="49" charset="0"/>
              </a:rPr>
            </a:br>
            <a:r>
              <a:rPr lang="en-US" sz="26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6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6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34834" y="160020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2085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914400"/>
            <a:ext cx="9539762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latin typeface="Consolas" panose="020B0609020204030204" pitchFamily="49" charset="0"/>
              </a:rPr>
              <a:t>BEGIN TRANSACTION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UPDATE Accounts SET Balance = </a:t>
            </a:r>
            <a:br>
              <a:rPr lang="en-US" sz="2600" b="1" dirty="0">
                <a:latin typeface="Consolas" panose="020B0609020204030204" pitchFamily="49" charset="0"/>
              </a:rPr>
            </a:br>
            <a:r>
              <a:rPr lang="en-US" sz="2600" b="1" dirty="0">
                <a:latin typeface="Consolas" panose="020B0609020204030204" pitchFamily="49" charset="0"/>
              </a:rPr>
              <a:t>  Balance - @</a:t>
            </a:r>
            <a:r>
              <a:rPr lang="en-US" sz="26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IF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6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BEGIN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ROLLBACK;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6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 RETURN</a:t>
            </a:r>
          </a:p>
          <a:p>
            <a:r>
              <a:rPr lang="en-US" sz="2600" b="1" dirty="0">
                <a:latin typeface="Consolas" panose="020B0609020204030204" pitchFamily="49" charset="0"/>
              </a:rPr>
              <a:t>  END</a:t>
            </a:r>
          </a:p>
          <a:p>
            <a:endParaRPr lang="en-US" sz="2600" b="1" dirty="0">
              <a:latin typeface="Consolas" panose="020B0609020204030204" pitchFamily="49" charset="0"/>
            </a:endParaRPr>
          </a:p>
          <a:p>
            <a:r>
              <a:rPr lang="en-US" sz="2600" b="1" dirty="0">
                <a:latin typeface="Consolas" panose="020B0609020204030204" pitchFamily="49" charset="0"/>
              </a:rPr>
              <a:t>COMMIT</a:t>
            </a:r>
            <a:endParaRPr lang="en-US" sz="26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0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https://judge.softuni.bg/Contests/Practice/Index/302#14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42356" y="115112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92365" y="3152351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2235" y="5413968"/>
            <a:ext cx="3290755" cy="577925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06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065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when a new row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</a:t>
            </a:r>
            <a:r>
              <a:rPr lang="en-US" dirty="0"/>
              <a:t> in given table</a:t>
            </a:r>
            <a:r>
              <a:rPr lang="bg-BG" dirty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4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Trigger is executed right after event action is fired.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4749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different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153779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"Instead of" Trigger to completely replace a event action from happening.</a:t>
            </a:r>
          </a:p>
          <a:p>
            <a:pPr lvl="1"/>
            <a:r>
              <a:rPr lang="en-US" dirty="0"/>
              <a:t>You can apply totally </a:t>
            </a:r>
            <a:r>
              <a:rPr lang="en-US" b="1" dirty="0"/>
              <a:t>different</a:t>
            </a:r>
            <a:r>
              <a:rPr lang="en-US" dirty="0"/>
              <a:t> logic.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16"/>
          <p:cNvSpPr txBox="1"/>
          <p:nvPr/>
        </p:nvSpPr>
        <p:spPr>
          <a:xfrm>
            <a:off x="5546012" y="4789190"/>
            <a:ext cx="1386600" cy="523220"/>
          </a:xfrm>
          <a:prstGeom prst="rect">
            <a:avLst/>
          </a:prstGeom>
          <a:solidFill>
            <a:srgbClr val="C6C0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71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701429" y="2743200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13" name="Group 32"/>
          <p:cNvGrpSpPr/>
          <p:nvPr/>
        </p:nvGrpSpPr>
        <p:grpSpPr>
          <a:xfrm>
            <a:off x="3275012" y="5168857"/>
            <a:ext cx="5355416" cy="517456"/>
            <a:chOff x="568292" y="5426144"/>
            <a:chExt cx="5355416" cy="51745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2469290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68292" y="5426144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370289" y="5426144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</p:grpSp>
      <p:grpSp>
        <p:nvGrpSpPr>
          <p:cNvPr id="17" name="Group 36"/>
          <p:cNvGrpSpPr/>
          <p:nvPr/>
        </p:nvGrpSpPr>
        <p:grpSpPr>
          <a:xfrm>
            <a:off x="4051721" y="3551223"/>
            <a:ext cx="3801998" cy="1617634"/>
            <a:chOff x="4051721" y="3551223"/>
            <a:chExt cx="3801998" cy="1617634"/>
          </a:xfrm>
        </p:grpSpPr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20" y="3551223"/>
              <a:ext cx="0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52720" y="3551223"/>
              <a:ext cx="1900999" cy="1617634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67110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293812" y="1876485"/>
            <a:ext cx="9720177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(EXISTS(SELECT * FROM inserted WHERE Name IS NULL) 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EXISTS(SELECT * FROM inserted WHERE LEN(Name) = 0))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RAISERROR('Town name cannot be empty.', 16,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ROLLBACK TRAN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561012" y="4800600"/>
            <a:ext cx="3290755" cy="789896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cause</a:t>
            </a:r>
          </a:p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 error</a:t>
            </a:r>
            <a:endParaRPr lang="bg-BG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71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Basics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911799"/>
            <a:ext cx="4344280" cy="594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7711" y="4909729"/>
            <a:ext cx="948417" cy="1615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439" y="3066358"/>
            <a:ext cx="1191384" cy="1637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68" y="1151121"/>
            <a:ext cx="1480161" cy="1859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4" y="173033"/>
            <a:ext cx="2023861" cy="2569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5" y="2875707"/>
            <a:ext cx="1647782" cy="164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4622623"/>
            <a:ext cx="3238500" cy="2024063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7370111">
            <a:off x="3601040" y="1521304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4896128">
            <a:off x="8380618" y="1815918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7370111">
            <a:off x="3159976" y="3432896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247702">
            <a:off x="8565002" y="3541769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636567">
            <a:off x="4131915" y="5467370"/>
            <a:ext cx="293068" cy="942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463750">
            <a:off x="8611913" y="4984867"/>
            <a:ext cx="376642" cy="12119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1674812" y="1999595"/>
            <a:ext cx="88392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Avtive char(1)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 NULL DEFAULT 'Y')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UPDATE a SET Active = 'N'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72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4335279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</a:pPr>
            <a:r>
              <a:rPr lang="en-US" sz="3600" dirty="0"/>
              <a:t>User defined functions and stored procedures save code repetition.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Create triggers that apply a given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GB" sz="3600" dirty="0"/>
              <a:t>Use </a:t>
            </a:r>
            <a:r>
              <a:rPr lang="en-US" sz="3600" dirty="0"/>
              <a:t>transactions if we want to be </a:t>
            </a:r>
            <a:br>
              <a:rPr lang="en-US" sz="3600" dirty="0"/>
            </a:br>
            <a:r>
              <a:rPr lang="en-US" sz="3600" dirty="0"/>
              <a:t>sure that if all the behavior goes as </a:t>
            </a:r>
            <a:br>
              <a:rPr lang="en-US" sz="3600" dirty="0"/>
            </a:br>
            <a:r>
              <a:rPr lang="en-US" sz="3600" dirty="0"/>
              <a:t>planned</a:t>
            </a:r>
            <a:r>
              <a:rPr lang="en-US" sz="3200" dirty="0"/>
              <a:t/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14" y="3638171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Functions, Triggers and Transactions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32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33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4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35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36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37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38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39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0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7212" y="1276030"/>
            <a:ext cx="1775430" cy="789516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39718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/>
              <a:t>This course (slides, examples, demos,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>
                <a:hlinkClick r:id="rId3"/>
              </a:rPr>
              <a:t> 4.0 International</a:t>
            </a:r>
            <a:r>
              <a:rPr lang="en-US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Table-valued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dirty="0"/>
          </a:p>
          <a:p>
            <a:r>
              <a:rPr lang="en-US" dirty="0"/>
              <a:t>Aggregate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4660" y="1042913"/>
            <a:ext cx="11590952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808412" y="1709075"/>
            <a:ext cx="3290755" cy="476903"/>
          </a:xfrm>
          <a:prstGeom prst="wedgeRoundRectCallout">
            <a:avLst>
              <a:gd name="adj1" fmla="val -32929"/>
              <a:gd name="adj2" fmla="val -910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61312" y="1730411"/>
            <a:ext cx="3290755" cy="476903"/>
          </a:xfrm>
          <a:prstGeom prst="wedgeRoundRectCallout">
            <a:avLst>
              <a:gd name="adj1" fmla="val -20639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08257" y="2438400"/>
            <a:ext cx="32907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842257" y="2711647"/>
            <a:ext cx="32907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61012" y="3641335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789612" y="5715000"/>
            <a:ext cx="3290755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042913"/>
            <a:ext cx="11176372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606056"/>
              </p:ext>
            </p:extLst>
          </p:nvPr>
        </p:nvGraphicFramePr>
        <p:xfrm>
          <a:off x="760412" y="4212287"/>
          <a:ext cx="10634420" cy="23933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8605">
                  <a:extLst>
                    <a:ext uri="{9D8B030D-6E8A-4147-A177-3AD203B41FA5}">
                      <a16:colId xmlns:a16="http://schemas.microsoft.com/office/drawing/2014/main" xmlns="" val="359195456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491820112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4891810"/>
                    </a:ext>
                  </a:extLst>
                </a:gridCol>
                <a:gridCol w="2658605">
                  <a:extLst>
                    <a:ext uri="{9D8B030D-6E8A-4147-A177-3AD203B41FA5}">
                      <a16:colId xmlns:a16="http://schemas.microsoft.com/office/drawing/2014/main" xmlns="" val="3776866281"/>
                    </a:ext>
                  </a:extLst>
                </a:gridCol>
              </a:tblGrid>
              <a:tr h="598342"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noProof="1">
                          <a:solidFill>
                            <a:schemeClr val="tx1"/>
                          </a:solidFill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6601892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2016-09-01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8236447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2016-10-07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0275746"/>
                  </a:ext>
                </a:extLst>
              </a:tr>
              <a:tr h="598342"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2015-10-07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1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bg-BG" sz="3100" dirty="0">
                        <a:solidFill>
                          <a:schemeClr val="tx1"/>
                        </a:solidFill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17164" y="1628157"/>
            <a:ext cx="3290755" cy="476903"/>
          </a:xfrm>
          <a:prstGeom prst="wedgeRoundRectCallout">
            <a:avLst>
              <a:gd name="adj1" fmla="val -38792"/>
              <a:gd name="adj2" fmla="val 89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/>
              <a:t>ufn_GetSalaryLevel</a:t>
            </a:r>
            <a:r>
              <a:rPr lang="en-GB" sz="3200" dirty="0"/>
              <a:t>(@salary MONEY) that receives </a:t>
            </a:r>
            <a:r>
              <a:rPr lang="en-GB" sz="3200" b="1" dirty="0"/>
              <a:t>salary</a:t>
            </a:r>
            <a:r>
              <a:rPr lang="en-GB" sz="3200" dirty="0"/>
              <a:t> of an employee and returns the </a:t>
            </a:r>
            <a:r>
              <a:rPr lang="en-GB" sz="3200" b="1" dirty="0"/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&lt; 30000</a:t>
            </a:r>
            <a:r>
              <a:rPr lang="en-GB" sz="2800" dirty="0"/>
              <a:t> return </a:t>
            </a:r>
            <a:r>
              <a:rPr lang="en-GB" sz="2800" b="1" dirty="0"/>
              <a:t>"Low"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between 30000 and 50000 (inclusive)</a:t>
            </a:r>
            <a:r>
              <a:rPr lang="en-GB" sz="2800" dirty="0"/>
              <a:t> return</a:t>
            </a:r>
            <a:r>
              <a:rPr lang="en-GB" sz="2800" b="1" dirty="0"/>
              <a:t> "Average"</a:t>
            </a:r>
            <a:endParaRPr lang="en-US" sz="2800" dirty="0"/>
          </a:p>
          <a:p>
            <a:pPr lvl="1"/>
            <a:r>
              <a:rPr lang="en-GB" sz="2800" dirty="0"/>
              <a:t>If salary is </a:t>
            </a:r>
            <a:r>
              <a:rPr lang="en-GB" sz="2800" b="1" dirty="0"/>
              <a:t>&gt; 50000</a:t>
            </a:r>
            <a:r>
              <a:rPr lang="en-GB" sz="2800" dirty="0"/>
              <a:t> return</a:t>
            </a:r>
            <a:r>
              <a:rPr lang="en-GB" sz="2800" b="1" dirty="0"/>
              <a:t> "High"</a:t>
            </a:r>
            <a:endParaRPr lang="en-US" sz="2800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https://judge.softuni.bg/Contests/Practice/Index/302#4</a:t>
            </a:r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3422</TotalTime>
  <Words>2526</Words>
  <Application>Microsoft Office PowerPoint</Application>
  <PresentationFormat>Custom</PresentationFormat>
  <Paragraphs>624</Paragraphs>
  <Slides>54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SoftUni 16x9</vt:lpstr>
      <vt:lpstr>User-defined functions, Procedures, Triggers and Transactions</vt:lpstr>
      <vt:lpstr>Table of Contents </vt:lpstr>
      <vt:lpstr>Questions</vt:lpstr>
      <vt:lpstr>User-Defined Functions</vt:lpstr>
      <vt:lpstr>Functions Basics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What is a Transaction?</vt:lpstr>
      <vt:lpstr>Transactions</vt:lpstr>
      <vt:lpstr>Transactions: Lifecycle (Rollback)</vt:lpstr>
      <vt:lpstr>Transactions: Lifecycle (Commit)</vt:lpstr>
      <vt:lpstr>Transactions Behavior</vt:lpstr>
      <vt:lpstr>What Can Go Wrong?</vt:lpstr>
      <vt:lpstr>Checkpoints in games</vt:lpstr>
      <vt:lpstr>What are Transactions?</vt:lpstr>
      <vt:lpstr>Transactions Syntax</vt:lpstr>
      <vt:lpstr>Transactions Properties</vt:lpstr>
      <vt:lpstr>Atomicity</vt:lpstr>
      <vt:lpstr>Consistency</vt:lpstr>
      <vt:lpstr>Isolation</vt:lpstr>
      <vt:lpstr>Durability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Summary</vt:lpstr>
      <vt:lpstr>Functions, Triggers and Transactions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Functions, Triggers and Transactions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badbutcher</cp:lastModifiedBy>
  <cp:revision>210</cp:revision>
  <dcterms:created xsi:type="dcterms:W3CDTF">2014-01-02T17:00:34Z</dcterms:created>
  <dcterms:modified xsi:type="dcterms:W3CDTF">2017-02-09T16:23:56Z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